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9"/>
  </p:notesMasterIdLst>
  <p:handoutMasterIdLst>
    <p:handoutMasterId r:id="rId20"/>
  </p:handoutMasterIdLst>
  <p:sldIdLst>
    <p:sldId id="275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8" r:id="rId14"/>
    <p:sldId id="273" r:id="rId15"/>
    <p:sldId id="269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330D3-C5AF-40EB-A6CF-F4EE999D8AE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C6A6F-35F1-483F-AA85-5DD5103AF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7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DA126-4EFB-4151-8B4C-0DAD60215CD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5E626-5EC6-4966-B920-55D52772A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48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94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88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07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06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51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7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33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2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0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6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9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95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5E626-5EC6-4966-B920-55D52772A4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6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4D9F-366D-4FFC-89B7-F71CF0FDCA7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6A4-7372-4E95-8C06-A633D3769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4D9F-366D-4FFC-89B7-F71CF0FDCA7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6A4-7372-4E95-8C06-A633D3769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2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4D9F-366D-4FFC-89B7-F71CF0FDCA7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6A4-7372-4E95-8C06-A633D3769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4D9F-366D-4FFC-89B7-F71CF0FDCA7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6A4-7372-4E95-8C06-A633D3769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4D9F-366D-4FFC-89B7-F71CF0FDCA7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6A4-7372-4E95-8C06-A633D3769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2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4D9F-366D-4FFC-89B7-F71CF0FDCA7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6A4-7372-4E95-8C06-A633D3769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8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4D9F-366D-4FFC-89B7-F71CF0FDCA7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6A4-7372-4E95-8C06-A633D3769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4D9F-366D-4FFC-89B7-F71CF0FDCA7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6A4-7372-4E95-8C06-A633D3769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7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4D9F-366D-4FFC-89B7-F71CF0FDCA7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6A4-7372-4E95-8C06-A633D3769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4D9F-366D-4FFC-89B7-F71CF0FDCA7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6A4-7372-4E95-8C06-A633D3769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2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4D9F-366D-4FFC-89B7-F71CF0FDCA7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6A4-7372-4E95-8C06-A633D3769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6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44D9F-366D-4FFC-89B7-F71CF0FDCA7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6A4-7372-4E95-8C06-A633D3769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4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6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87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55" y="286603"/>
            <a:ext cx="908727" cy="12534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9780" y="22172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solidFill>
                  <a:srgbClr val="00B05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اوحدی</a:t>
            </a:r>
            <a:endParaRPr lang="en-US" sz="4000" b="1" dirty="0">
              <a:solidFill>
                <a:srgbClr val="00B050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8" y="221729"/>
            <a:ext cx="1002845" cy="138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" y="5415147"/>
            <a:ext cx="897006" cy="521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034" y="947107"/>
            <a:ext cx="10659291" cy="2939705"/>
          </a:xfrm>
        </p:spPr>
        <p:txBody>
          <a:bodyPr>
            <a:normAutofit/>
          </a:bodyPr>
          <a:lstStyle/>
          <a:p>
            <a:pPr rtl="1">
              <a:lnSpc>
                <a:spcPct val="150000"/>
              </a:lnSpc>
            </a:pP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خوب، چون روی خود بیاراید</a:t>
            </a:r>
            <a: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از نماز و ورع چه کار آید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؟</a:t>
            </a:r>
            <a: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 </a:t>
            </a:r>
            <a:endParaRPr lang="en-US" sz="2400" b="1" dirty="0">
              <a:solidFill>
                <a:schemeClr val="bg2">
                  <a:lumMod val="10000"/>
                </a:schemeClr>
              </a:solidFill>
              <a:cs typeface="B Zar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57" y="5136640"/>
            <a:ext cx="1801372" cy="1078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70" y="1556371"/>
            <a:ext cx="3092123" cy="3332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063" y="5314236"/>
            <a:ext cx="622892" cy="6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69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55" y="286603"/>
            <a:ext cx="908727" cy="12534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9780" y="22172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solidFill>
                  <a:srgbClr val="00B05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شهریار</a:t>
            </a:r>
            <a:endParaRPr lang="en-US" sz="4000" b="1" dirty="0">
              <a:solidFill>
                <a:srgbClr val="00B050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77247" y="1795457"/>
            <a:ext cx="10659291" cy="2939705"/>
          </a:xfrm>
        </p:spPr>
        <p:txBody>
          <a:bodyPr>
            <a:normAutofit/>
          </a:bodyPr>
          <a:lstStyle/>
          <a:p>
            <a:pPr rtl="1">
              <a:lnSpc>
                <a:spcPct val="150000"/>
              </a:lnSpc>
            </a:pP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دارد متاع عفت از چار سو خریدار</a:t>
            </a:r>
            <a: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بازار خودفروشی این چار سو 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ندارد</a:t>
            </a:r>
            <a: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endParaRPr lang="en-US" sz="2400" b="1" dirty="0"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8" y="221729"/>
            <a:ext cx="1002845" cy="138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" y="5415147"/>
            <a:ext cx="897006" cy="521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57" y="5136640"/>
            <a:ext cx="1801372" cy="1078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80" y="2106542"/>
            <a:ext cx="2056967" cy="2958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72" y="5301145"/>
            <a:ext cx="635983" cy="63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0842" y="1737358"/>
            <a:ext cx="10659291" cy="2939705"/>
          </a:xfrm>
        </p:spPr>
        <p:txBody>
          <a:bodyPr>
            <a:normAutofit/>
          </a:bodyPr>
          <a:lstStyle/>
          <a:p>
            <a:pPr rtl="1">
              <a:lnSpc>
                <a:spcPct val="150000"/>
              </a:lnSpc>
            </a:pP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خوب کردی که رخ از آینه پنهان کردی</a:t>
            </a:r>
            <a: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هر پریشان نظری لایق دیدار تو 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نیست</a:t>
            </a:r>
            <a: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endParaRPr lang="en-US" sz="2400" b="1" dirty="0"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55" y="286603"/>
            <a:ext cx="908727" cy="12534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9780" y="22172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solidFill>
                  <a:srgbClr val="00B05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صائب</a:t>
            </a:r>
            <a:r>
              <a:rPr lang="fa-IR" sz="4000" b="1" dirty="0" smtClean="0">
                <a:solidFill>
                  <a:srgbClr val="7030A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 </a:t>
            </a:r>
            <a:r>
              <a:rPr lang="fa-IR" sz="4000" b="1" dirty="0" smtClean="0">
                <a:solidFill>
                  <a:srgbClr val="00B05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تبریزی</a:t>
            </a:r>
            <a:endParaRPr lang="en-US" sz="4000" b="1" dirty="0">
              <a:solidFill>
                <a:srgbClr val="00B050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8" y="221729"/>
            <a:ext cx="1002845" cy="138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" y="5415147"/>
            <a:ext cx="897006" cy="521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57" y="5136640"/>
            <a:ext cx="1801372" cy="1078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5" y="2129341"/>
            <a:ext cx="3809475" cy="26153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68" y="5399440"/>
            <a:ext cx="537687" cy="53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55" y="286603"/>
            <a:ext cx="908727" cy="12534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9780" y="22172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solidFill>
                  <a:srgbClr val="00B05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سعدی</a:t>
            </a:r>
            <a:endParaRPr lang="en-US" sz="4000" b="1" dirty="0">
              <a:solidFill>
                <a:srgbClr val="00B050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7690" y="1540020"/>
            <a:ext cx="10659291" cy="2939705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دوست دارم که بپوشی رخ همچون قمرت / تا 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چو </a:t>
            </a: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خورشید نبینند به هر بام و درت</a:t>
            </a:r>
            <a: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بارها گفته ام 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این روی</a:t>
            </a:r>
            <a: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،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 </a:t>
            </a: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به هر کس منمای / تا تأمل نکند دیده هر بی بصرت</a:t>
            </a:r>
            <a: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endParaRPr lang="en-US" sz="2400" b="1" dirty="0"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8" y="221729"/>
            <a:ext cx="1002845" cy="138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" y="5415147"/>
            <a:ext cx="897006" cy="521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57" y="5136640"/>
            <a:ext cx="1801372" cy="1078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0" y="2001929"/>
            <a:ext cx="2286000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31" y="5317004"/>
            <a:ext cx="620124" cy="6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0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55" y="286603"/>
            <a:ext cx="908727" cy="12534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9780" y="22172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solidFill>
                  <a:srgbClr val="00B05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سعدی</a:t>
            </a:r>
            <a:endParaRPr lang="en-US" sz="4000" b="1" dirty="0">
              <a:solidFill>
                <a:srgbClr val="00B050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921" y="1608367"/>
            <a:ext cx="10659291" cy="2939705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ماه رخسار بپوشی تو</a:t>
            </a:r>
            <a:r>
              <a:rPr lang="fa-IR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 </a:t>
            </a: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 بت یغمایی / تا دل خلقی از این شهر به یغما نرود</a:t>
            </a:r>
            <a: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صعقه می خواهی حجابی در گذار / 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فتنه </a:t>
            </a: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می جویی نقابی برفکن</a:t>
            </a:r>
            <a: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endParaRPr lang="en-US" sz="2400" b="1" dirty="0"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8" y="221729"/>
            <a:ext cx="1002845" cy="138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" y="5415147"/>
            <a:ext cx="897006" cy="521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57" y="5136640"/>
            <a:ext cx="1801372" cy="1078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31" y="5317004"/>
            <a:ext cx="620124" cy="620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063" y="5314236"/>
            <a:ext cx="622892" cy="622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" y="2167149"/>
            <a:ext cx="2380923" cy="23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9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55" y="286603"/>
            <a:ext cx="908727" cy="12534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9780" y="22172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solidFill>
                  <a:srgbClr val="00B05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هاتف</a:t>
            </a:r>
            <a:r>
              <a:rPr lang="fa-IR" sz="4000" b="1" dirty="0" smtClean="0">
                <a:solidFill>
                  <a:srgbClr val="7030A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 </a:t>
            </a:r>
            <a:r>
              <a:rPr lang="fa-IR" sz="4000" b="1" dirty="0" smtClean="0">
                <a:solidFill>
                  <a:srgbClr val="00B05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اصفهانی</a:t>
            </a:r>
            <a:endParaRPr lang="en-US" sz="4000" b="1" dirty="0">
              <a:solidFill>
                <a:srgbClr val="00B050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11718" y="1604892"/>
            <a:ext cx="10659291" cy="2939705"/>
          </a:xfrm>
        </p:spPr>
        <p:txBody>
          <a:bodyPr>
            <a:normAutofit/>
          </a:bodyPr>
          <a:lstStyle/>
          <a:p>
            <a:pPr rtl="1">
              <a:lnSpc>
                <a:spcPct val="150000"/>
              </a:lnSpc>
            </a:pPr>
            <a:r>
              <a:rPr lang="fa-IR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تو درون پرده، خَلقی به تو مبتلا، ندانم</a:t>
            </a:r>
            <a:br>
              <a:rPr lang="fa-IR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به چه شیوه می بری دل، تو که رخ نمی </a:t>
            </a:r>
            <a: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نمایی</a:t>
            </a:r>
            <a:b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endParaRPr lang="fa-IR" sz="2400" b="1" dirty="0"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8" y="221729"/>
            <a:ext cx="1002845" cy="138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" y="5415147"/>
            <a:ext cx="897006" cy="521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57" y="5136640"/>
            <a:ext cx="1801372" cy="1078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49" y="2243328"/>
            <a:ext cx="2887682" cy="2189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28" y="5380001"/>
            <a:ext cx="557127" cy="5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377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55" y="286603"/>
            <a:ext cx="908727" cy="12534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9780" y="22172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solidFill>
                  <a:srgbClr val="00B05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حمیدرضا برقعی</a:t>
            </a:r>
            <a:endParaRPr lang="en-US" sz="4000" b="1" dirty="0">
              <a:solidFill>
                <a:srgbClr val="00B050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8960" y="1822344"/>
            <a:ext cx="10659291" cy="2939705"/>
          </a:xfrm>
        </p:spPr>
        <p:txBody>
          <a:bodyPr>
            <a:normAutofit/>
          </a:bodyPr>
          <a:lstStyle/>
          <a:p>
            <a:pPr rtl="1">
              <a:lnSpc>
                <a:spcPct val="150000"/>
              </a:lnSpc>
            </a:pPr>
            <a:r>
              <a:rPr lang="fa-IR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چادرش دست نوازش به </a:t>
            </a:r>
            <a: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سر  </a:t>
            </a:r>
            <a:r>
              <a:rPr lang="fa-IR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دشت کشید</a:t>
            </a:r>
            <a:br>
              <a:rPr lang="fa-IR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دشت هم از نفس چادر او گل می </a:t>
            </a:r>
            <a: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چید</a:t>
            </a:r>
            <a:b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endParaRPr lang="fa-IR" sz="2400" b="1" dirty="0"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8" y="221729"/>
            <a:ext cx="1002845" cy="138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" y="5415147"/>
            <a:ext cx="897006" cy="521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57" y="5136640"/>
            <a:ext cx="1801372" cy="1078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44" y="2353056"/>
            <a:ext cx="3526213" cy="2455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392" y="5387565"/>
            <a:ext cx="549563" cy="5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81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55" y="286603"/>
            <a:ext cx="908727" cy="12534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9780" y="22172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solidFill>
                  <a:srgbClr val="00B05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ارتباط  با  ما</a:t>
            </a:r>
            <a:endParaRPr lang="en-US" sz="4000" b="1" dirty="0">
              <a:solidFill>
                <a:srgbClr val="00B050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889" y="2129341"/>
            <a:ext cx="10659291" cy="2939705"/>
          </a:xfrm>
        </p:spPr>
        <p:txBody>
          <a:bodyPr>
            <a:normAutofit/>
          </a:bodyPr>
          <a:lstStyle/>
          <a:p>
            <a:pPr rtl="1">
              <a:lnSpc>
                <a:spcPct val="150000"/>
              </a:lnSpc>
            </a:pP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استان  گیلان، رشت، تقاطع غیر همسطح نیایش، نبش خیابان نامجو</a:t>
            </a:r>
            <a:b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ساختمان جهاددانشگاهی استان گیلان، امور قرآنی </a:t>
            </a:r>
            <a:b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تلفن: 33362461-013</a:t>
            </a:r>
            <a: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endParaRPr lang="fa-IR" sz="2400" b="1" dirty="0"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8" y="221729"/>
            <a:ext cx="1002845" cy="138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" y="5415147"/>
            <a:ext cx="897006" cy="521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57" y="5136640"/>
            <a:ext cx="1801372" cy="10789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55" y="5404528"/>
            <a:ext cx="532600" cy="5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0" y="148982"/>
            <a:ext cx="10877797" cy="608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38" y="4872201"/>
            <a:ext cx="658744" cy="908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872201"/>
            <a:ext cx="755963" cy="104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6" y="1737360"/>
            <a:ext cx="11154120" cy="3642162"/>
          </a:xfrm>
        </p:spPr>
      </p:pic>
    </p:spTree>
    <p:extLst>
      <p:ext uri="{BB962C8B-B14F-4D97-AF65-F5344CB8AC3E}">
        <p14:creationId xmlns:p14="http://schemas.microsoft.com/office/powerpoint/2010/main" val="13734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9780" y="2065735"/>
            <a:ext cx="97499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00206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کاری از:</a:t>
            </a:r>
          </a:p>
          <a:p>
            <a:pPr algn="ctr"/>
            <a:r>
              <a:rPr lang="fa-IR" sz="3200" b="1" dirty="0" smtClean="0">
                <a:solidFill>
                  <a:srgbClr val="00206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 </a:t>
            </a:r>
            <a:r>
              <a:rPr lang="fa-IR" sz="3200" dirty="0" smtClean="0">
                <a:solidFill>
                  <a:srgbClr val="00206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امور قرآنی</a:t>
            </a:r>
            <a:r>
              <a:rPr lang="fa-IR" sz="3200" dirty="0">
                <a:solidFill>
                  <a:srgbClr val="00206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 </a:t>
            </a:r>
            <a:r>
              <a:rPr lang="fa-IR" sz="3200" dirty="0" smtClean="0">
                <a:solidFill>
                  <a:srgbClr val="00206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معاونت فرهنگی</a:t>
            </a:r>
          </a:p>
          <a:p>
            <a:pPr algn="ctr"/>
            <a:r>
              <a:rPr lang="fa-IR" sz="3200" dirty="0" smtClean="0">
                <a:solidFill>
                  <a:srgbClr val="00206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 سازمان جهاددانشگاهی استان گیلان</a:t>
            </a:r>
          </a:p>
          <a:p>
            <a:pPr algn="ctr"/>
            <a:r>
              <a:rPr lang="fa-IR" sz="3600" b="1" dirty="0" smtClean="0">
                <a:solidFill>
                  <a:srgbClr val="00206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تهیه کننده:</a:t>
            </a:r>
          </a:p>
          <a:p>
            <a:pPr algn="ctr"/>
            <a:r>
              <a:rPr lang="fa-IR" sz="3200" dirty="0" smtClean="0">
                <a:solidFill>
                  <a:srgbClr val="00206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محمد برزگرکار</a:t>
            </a:r>
          </a:p>
          <a:p>
            <a:pPr algn="ctr"/>
            <a:r>
              <a:rPr lang="fa-IR" sz="2800" dirty="0" smtClean="0">
                <a:solidFill>
                  <a:srgbClr val="00206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(کارشناس امور قرآنی )</a:t>
            </a:r>
            <a:endParaRPr lang="fa-IR" sz="2800" dirty="0">
              <a:solidFill>
                <a:srgbClr val="002060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80" y="22172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7030A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منظومه عفاف و حجاب</a:t>
            </a:r>
            <a:br>
              <a:rPr lang="fa-IR" sz="4000" b="1" dirty="0" smtClean="0">
                <a:solidFill>
                  <a:srgbClr val="7030A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4000" b="1" dirty="0" smtClean="0">
                <a:solidFill>
                  <a:srgbClr val="7030A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در اشعار فارسی</a:t>
            </a:r>
            <a:endParaRPr lang="en-US" sz="4000" b="1" dirty="0">
              <a:solidFill>
                <a:srgbClr val="7030A0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55" y="286603"/>
            <a:ext cx="908727" cy="12534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8" y="221729"/>
            <a:ext cx="1002845" cy="1383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" y="5415147"/>
            <a:ext cx="897006" cy="521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57" y="5136640"/>
            <a:ext cx="1801372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9780" y="22172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dirty="0">
              <a:solidFill>
                <a:srgbClr val="7030A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80" y="824771"/>
            <a:ext cx="10247373" cy="5370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31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3840" y="2883406"/>
            <a:ext cx="8485632" cy="2253234"/>
          </a:xfrm>
        </p:spPr>
        <p:txBody>
          <a:bodyPr>
            <a:noAutofit/>
          </a:bodyPr>
          <a:lstStyle/>
          <a:p>
            <a:pPr algn="r" rtl="1">
              <a:tabLst>
                <a:tab pos="4852988" algn="l"/>
                <a:tab pos="4913313" algn="l"/>
                <a:tab pos="4973638" algn="l"/>
                <a:tab pos="5718175" algn="l"/>
                <a:tab pos="5888038" algn="l"/>
                <a:tab pos="5949950" algn="l"/>
                <a:tab pos="6059488" algn="l"/>
              </a:tabLst>
            </a:pPr>
            <a: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مقدمه............................................................1</a:t>
            </a:r>
            <a:b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فردوسی........................................................2</a:t>
            </a:r>
            <a:b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فردوسی........................................................3</a:t>
            </a:r>
            <a:b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اوحدی .........................................................4</a:t>
            </a:r>
            <a:b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شهریار............................................................5</a:t>
            </a:r>
            <a:b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صائب تبریزی ................................................6</a:t>
            </a:r>
            <a:b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سعدی............................................................7</a:t>
            </a:r>
            <a:b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2000" b="1" dirty="0">
                <a:latin typeface="IranNastaliq" panose="02020505000000020003" pitchFamily="18" charset="0"/>
                <a:cs typeface="B Zar" panose="00000400000000000000" pitchFamily="2" charset="-78"/>
              </a:rPr>
              <a:t>سعدی</a:t>
            </a:r>
            <a: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............................................................8</a:t>
            </a:r>
            <a:b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هاتف اصفهانی................................................9</a:t>
            </a:r>
            <a:b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حمیدرضا برقعی ............................................</a:t>
            </a:r>
            <a:r>
              <a:rPr lang="fa-IR" sz="2000" b="1" dirty="0" smtClean="0">
                <a:cs typeface="B Zar" panose="00000400000000000000" pitchFamily="2" charset="-78"/>
              </a:rPr>
              <a:t>10</a:t>
            </a:r>
            <a:br>
              <a:rPr lang="fa-IR" sz="2000" b="1" dirty="0" smtClean="0">
                <a:cs typeface="B Zar" panose="00000400000000000000" pitchFamily="2" charset="-78"/>
              </a:rPr>
            </a:br>
            <a:r>
              <a:rPr lang="fa-IR" sz="20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ارتباط با  ما...................................................</a:t>
            </a:r>
            <a:r>
              <a:rPr lang="fa-IR" sz="2000" b="1" dirty="0" smtClean="0">
                <a:cs typeface="B Zar" panose="00000400000000000000" pitchFamily="2" charset="-78"/>
              </a:rPr>
              <a:t>.11</a:t>
            </a:r>
            <a:endParaRPr lang="en-US" sz="2000" b="1" dirty="0">
              <a:cs typeface="B Zar" panose="00000400000000000000" pitchFamily="2" charset="-78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55" y="286603"/>
            <a:ext cx="908727" cy="12534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64436" y="43491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solidFill>
                  <a:srgbClr val="00B05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فهرست</a:t>
            </a:r>
          </a:p>
          <a:p>
            <a:pPr algn="ctr"/>
            <a:r>
              <a:rPr lang="fa-IR" sz="4000" b="1" dirty="0" smtClean="0">
                <a:solidFill>
                  <a:srgbClr val="00B05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    </a:t>
            </a:r>
            <a:endParaRPr lang="en-US" sz="4000" b="1" dirty="0">
              <a:solidFill>
                <a:srgbClr val="00B050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8" y="221729"/>
            <a:ext cx="1002845" cy="138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" y="5415147"/>
            <a:ext cx="897006" cy="521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8" y="5136640"/>
            <a:ext cx="1801372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8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564" y="913310"/>
            <a:ext cx="9997754" cy="3953893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bg2">
                    <a:lumMod val="10000"/>
                  </a:schemeClr>
                </a:solidFill>
                <a:cs typeface="B Zar" panose="00000400000000000000" pitchFamily="2" charset="-78"/>
              </a:rPr>
              <a:t>از </a:t>
            </a:r>
            <a:r>
              <a:rPr lang="fa-IR" sz="2400" b="1" dirty="0">
                <a:solidFill>
                  <a:schemeClr val="bg2">
                    <a:lumMod val="10000"/>
                  </a:schemeClr>
                </a:solidFill>
                <a:cs typeface="B Zar" panose="00000400000000000000" pitchFamily="2" charset="-78"/>
              </a:rPr>
              <a:t>خصایص مشخص ادبیات، پای‌بندی به رابطه ملموس آن با مسائل اجتماعی است؛ به زبانی دیگر ادبیات با آرمان‌ها و نیات بزرگ بشر در ارتباط است. </a:t>
            </a:r>
            <a:r>
              <a:rPr lang="fa-IR" sz="2400" b="1" dirty="0" smtClean="0">
                <a:solidFill>
                  <a:schemeClr val="bg2">
                    <a:lumMod val="10000"/>
                  </a:schemeClr>
                </a:solidFill>
                <a:cs typeface="B Zar" panose="00000400000000000000" pitchFamily="2" charset="-78"/>
              </a:rPr>
              <a:t>بسیاری </a:t>
            </a:r>
            <a:r>
              <a:rPr lang="fa-IR" sz="2400" b="1" dirty="0">
                <a:solidFill>
                  <a:schemeClr val="bg2">
                    <a:lumMod val="10000"/>
                  </a:schemeClr>
                </a:solidFill>
                <a:cs typeface="B Zar" panose="00000400000000000000" pitchFamily="2" charset="-78"/>
              </a:rPr>
              <a:t>از شاعران </a:t>
            </a:r>
            <a:r>
              <a:rPr lang="fa-IR" sz="2400" b="1" dirty="0" smtClean="0">
                <a:solidFill>
                  <a:schemeClr val="bg2">
                    <a:lumMod val="10000"/>
                  </a:schemeClr>
                </a:solidFill>
                <a:cs typeface="B Zar" panose="00000400000000000000" pitchFamily="2" charset="-78"/>
              </a:rPr>
              <a:t>از گذشته تا کنون شعر را </a:t>
            </a:r>
            <a:r>
              <a:rPr lang="fa-IR" sz="2400" b="1" dirty="0">
                <a:solidFill>
                  <a:schemeClr val="bg2">
                    <a:lumMod val="10000"/>
                  </a:schemeClr>
                </a:solidFill>
                <a:cs typeface="B Zar" panose="00000400000000000000" pitchFamily="2" charset="-78"/>
              </a:rPr>
              <a:t>به عنوان دژی محکم برای ترویج و گسترش فرهنگ عفاف و حجاب در سطح جامعه </a:t>
            </a:r>
            <a:r>
              <a:rPr lang="fa-IR" sz="2400" b="1" dirty="0" smtClean="0">
                <a:solidFill>
                  <a:schemeClr val="bg2">
                    <a:lumMod val="10000"/>
                  </a:schemeClr>
                </a:solidFill>
                <a:cs typeface="B Zar" panose="00000400000000000000" pitchFamily="2" charset="-78"/>
              </a:rPr>
              <a:t>مورد استفاده قرار دادند.</a:t>
            </a:r>
            <a:r>
              <a:rPr lang="fa-IR" sz="2400" b="1" dirty="0" smtClean="0">
                <a:solidFill>
                  <a:schemeClr val="bg2">
                    <a:lumMod val="10000"/>
                  </a:schemeClr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 </a:t>
            </a:r>
            <a:r>
              <a:rPr lang="fa-IR" sz="2400" b="1" dirty="0">
                <a:solidFill>
                  <a:schemeClr val="bg2">
                    <a:lumMod val="10000"/>
                  </a:schemeClr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آنان در اشعارشان ابعاد حجاب را یادآوری </a:t>
            </a:r>
            <a:r>
              <a:rPr lang="fa-IR" sz="2400" b="1" dirty="0" smtClean="0">
                <a:solidFill>
                  <a:schemeClr val="bg2">
                    <a:lumMod val="10000"/>
                  </a:schemeClr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کردند </a:t>
            </a:r>
            <a:r>
              <a:rPr lang="fa-IR" sz="2400" b="1" dirty="0">
                <a:solidFill>
                  <a:schemeClr val="bg2">
                    <a:lumMod val="10000"/>
                  </a:schemeClr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تا از طریق عواطف انسانی، مخاطب را با این موضوع مهم درگیر </a:t>
            </a:r>
            <a:r>
              <a:rPr lang="fa-IR" sz="2400" b="1" dirty="0" smtClean="0">
                <a:solidFill>
                  <a:schemeClr val="bg2">
                    <a:lumMod val="10000"/>
                  </a:schemeClr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کنند.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55" y="286603"/>
            <a:ext cx="908727" cy="12534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9780" y="22172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solidFill>
                  <a:srgbClr val="00B05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مقدمه</a:t>
            </a:r>
            <a:endParaRPr lang="en-US" sz="4000" b="1" dirty="0">
              <a:solidFill>
                <a:srgbClr val="00B050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8" y="221729"/>
            <a:ext cx="1002845" cy="138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" y="5415147"/>
            <a:ext cx="897006" cy="521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57" y="5136640"/>
            <a:ext cx="1801372" cy="1078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063" y="5288129"/>
            <a:ext cx="622892" cy="6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55" y="286603"/>
            <a:ext cx="908727" cy="12534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9780" y="22172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solidFill>
                  <a:srgbClr val="00B05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فردوسی</a:t>
            </a:r>
            <a:endParaRPr lang="en-US" sz="4000" b="1" dirty="0">
              <a:solidFill>
                <a:srgbClr val="00B050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8" y="221729"/>
            <a:ext cx="1002845" cy="138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" y="5415147"/>
            <a:ext cx="897006" cy="521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55" y="1438014"/>
            <a:ext cx="10058400" cy="3566160"/>
          </a:xfrm>
        </p:spPr>
        <p:txBody>
          <a:bodyPr>
            <a:noAutofit/>
          </a:bodyPr>
          <a:lstStyle/>
          <a:p>
            <a:pPr algn="r" rtl="1"/>
            <a:r>
              <a:rPr lang="ar-SA" sz="2800" b="1" dirty="0">
                <a:latin typeface="IranNastaliq" panose="02020505000000020003" pitchFamily="18" charset="0"/>
                <a:cs typeface="B Zar" panose="00000400000000000000" pitchFamily="2" charset="-78"/>
              </a:rPr>
              <a:t>منیژه:</a:t>
            </a:r>
            <a: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منیژه منم دخت افراسیاب 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/</a:t>
            </a:r>
            <a:r>
              <a:rPr lang="en-US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  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 </a:t>
            </a: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برهنه ندیده، رُخم 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آفتاب</a:t>
            </a:r>
            <a: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ar-SA" sz="2800" b="1" dirty="0">
                <a:latin typeface="IranNastaliq" panose="02020505000000020003" pitchFamily="18" charset="0"/>
                <a:cs typeface="B Zar" panose="00000400000000000000" pitchFamily="2" charset="-78"/>
              </a:rPr>
              <a:t>تهمینه در برابر رستم:</a:t>
            </a:r>
            <a: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کس از پرده بیرون ندیده مرا 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/</a:t>
            </a:r>
            <a:r>
              <a:rPr lang="en-US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  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 </a:t>
            </a: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نه هرگز کس آوا شنیده مرا</a:t>
            </a:r>
            <a: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en-US" sz="2400" b="1" dirty="0">
                <a:cs typeface="B Zar" panose="00000400000000000000" pitchFamily="2" charset="-78"/>
              </a:rPr>
              <a:t/>
            </a:r>
            <a:br>
              <a:rPr lang="en-US" sz="2400" b="1" dirty="0">
                <a:cs typeface="B Zar" panose="00000400000000000000" pitchFamily="2" charset="-78"/>
              </a:rPr>
            </a:br>
            <a:endParaRPr lang="en-US" sz="2400" b="1" dirty="0">
              <a:cs typeface="B Zar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2" y="5136640"/>
            <a:ext cx="1801372" cy="1078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75" y="1827554"/>
            <a:ext cx="2145574" cy="2875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063" y="5314236"/>
            <a:ext cx="622892" cy="6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55" y="286603"/>
            <a:ext cx="908727" cy="12534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9780" y="22172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solidFill>
                  <a:srgbClr val="00B050"/>
                </a:solidFill>
                <a:latin typeface="IranNastaliq" panose="02020505000000020003" pitchFamily="18" charset="0"/>
                <a:cs typeface="B Zar" panose="00000400000000000000" pitchFamily="2" charset="-78"/>
              </a:rPr>
              <a:t>فردوسی</a:t>
            </a:r>
            <a:endParaRPr lang="en-US" sz="4000" b="1" dirty="0">
              <a:solidFill>
                <a:srgbClr val="00B050"/>
              </a:solidFill>
              <a:latin typeface="IranNastaliq" panose="02020505000000020003" pitchFamily="18" charset="0"/>
              <a:cs typeface="B Za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8" y="221729"/>
            <a:ext cx="1002845" cy="138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" y="5415147"/>
            <a:ext cx="897006" cy="521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9780" y="3257163"/>
            <a:ext cx="10058400" cy="356616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en-US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en-US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ar-SA" sz="28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شیرین </a:t>
            </a:r>
            <a:r>
              <a:rPr lang="ar-SA" sz="2800" b="1" dirty="0">
                <a:latin typeface="IranNastaliq" panose="02020505000000020003" pitchFamily="18" charset="0"/>
                <a:cs typeface="B Zar" panose="00000400000000000000" pitchFamily="2" charset="-78"/>
              </a:rPr>
              <a:t>در بارگاه شیرویه:</a:t>
            </a:r>
            <a: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مرا از هنر موی بد در نهان 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/</a:t>
            </a:r>
            <a:r>
              <a:rPr lang="en-US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  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 </a:t>
            </a: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که آن را ندیدی کس اندر جهان</a:t>
            </a:r>
            <a: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en-US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نه کس موی من پیش از این دیده بود 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/</a:t>
            </a:r>
            <a:r>
              <a:rPr lang="en-US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  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 </a:t>
            </a:r>
            <a:r>
              <a:rPr lang="ar-SA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>نه از مهتران نیز </a:t>
            </a:r>
            <a: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بشنیده</a:t>
            </a:r>
            <a:r>
              <a:rPr lang="ar-SA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> بود</a:t>
            </a:r>
            <a: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fa-IR" sz="2400" b="1" dirty="0" smtClean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fa-IR" sz="2400" b="1" dirty="0">
                <a:latin typeface="IranNastaliq" panose="02020505000000020003" pitchFamily="18" charset="0"/>
                <a:cs typeface="B Zar" panose="00000400000000000000" pitchFamily="2" charset="-78"/>
              </a:rPr>
              <a:t/>
            </a:r>
            <a:br>
              <a:rPr lang="fa-IR" sz="2400" b="1" dirty="0">
                <a:latin typeface="IranNastaliq" panose="02020505000000020003" pitchFamily="18" charset="0"/>
                <a:cs typeface="B Zar" panose="00000400000000000000" pitchFamily="2" charset="-78"/>
              </a:rPr>
            </a:br>
            <a:r>
              <a:rPr lang="en-US" sz="2400" b="1" dirty="0">
                <a:cs typeface="B Zar" panose="00000400000000000000" pitchFamily="2" charset="-78"/>
              </a:rPr>
              <a:t/>
            </a:r>
            <a:br>
              <a:rPr lang="en-US" sz="2400" b="1" dirty="0">
                <a:cs typeface="B Zar" panose="00000400000000000000" pitchFamily="2" charset="-78"/>
              </a:rPr>
            </a:br>
            <a:endParaRPr lang="en-US" sz="2400" b="1" dirty="0">
              <a:cs typeface="B Zar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2" y="5136640"/>
            <a:ext cx="1801372" cy="1078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15" y="1951396"/>
            <a:ext cx="2039973" cy="29242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21" y="5311894"/>
            <a:ext cx="625234" cy="6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231</Words>
  <Application>Microsoft Office PowerPoint</Application>
  <PresentationFormat>Widescreen</PresentationFormat>
  <Paragraphs>48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 Zar</vt:lpstr>
      <vt:lpstr>Calibri</vt:lpstr>
      <vt:lpstr>Calibri Light</vt:lpstr>
      <vt:lpstr>IranNastaliq</vt:lpstr>
      <vt:lpstr>Office Theme</vt:lpstr>
      <vt:lpstr>PowerPoint Presentation</vt:lpstr>
      <vt:lpstr>PowerPoint Presentation</vt:lpstr>
      <vt:lpstr>PowerPoint Presentation</vt:lpstr>
      <vt:lpstr>منظومه عفاف و حجاب در اشعار فارسی</vt:lpstr>
      <vt:lpstr>PowerPoint Presentation</vt:lpstr>
      <vt:lpstr>مقدمه............................................................1 فردوسی........................................................2 فردوسی........................................................3 اوحدی .........................................................4 شهریار............................................................5 صائب تبریزی ................................................6 سعدی............................................................7 سعدی............................................................8 هاتف اصفهانی................................................9 حمیدرضا برقعی ............................................10 ارتباط با  ما....................................................11</vt:lpstr>
      <vt:lpstr>از خصایص مشخص ادبیات، پای‌بندی به رابطه ملموس آن با مسائل اجتماعی است؛ به زبانی دیگر ادبیات با آرمان‌ها و نیات بزرگ بشر در ارتباط است. بسیاری از شاعران از گذشته تا کنون شعر را به عنوان دژی محکم برای ترویج و گسترش فرهنگ عفاف و حجاب در سطح جامعه مورد استفاده قرار دادند. آنان در اشعارشان ابعاد حجاب را یادآوری کردند تا از طریق عواطف انسانی، مخاطب را با این موضوع مهم درگیر کنند.</vt:lpstr>
      <vt:lpstr>منیژه: منیژه منم دخت افراسیاب /   برهنه ندیده، رُخم آفتاب  تهمینه در برابر رستم: کس از پرده بیرون ندیده مرا /   نه هرگز کس آوا شنیده مرا  </vt:lpstr>
      <vt:lpstr> شیرین در بارگاه شیرویه: مرا از هنر موی بد در نهان /   که آن را ندیدی کس اندر جهان نه کس موی من پیش از این دیده بود /   نه از مهتران نیز بشنیده بود    </vt:lpstr>
      <vt:lpstr>خوب، چون روی خود بیاراید از نماز و ورع چه کار آید؟ </vt:lpstr>
      <vt:lpstr>دارد متاع عفت از چار سو خریدار بازار خودفروشی این چار سو ندارد </vt:lpstr>
      <vt:lpstr>خوب کردی که رخ از آینه پنهان کردی هر پریشان نظری لایق دیدار تو نیست </vt:lpstr>
      <vt:lpstr>دوست دارم که بپوشی رخ همچون قمرت / تا چو خورشید نبینند به هر بام و درت بارها گفته ام این روی، به هر کس منمای / تا تأمل نکند دیده هر بی بصرت </vt:lpstr>
      <vt:lpstr>ماه رخسار بپوشی تو  بت یغمایی / تا دل خلقی از این شهر به یغما نرود صعقه می خواهی حجابی در گذار / فتنه می جویی نقابی برفکن </vt:lpstr>
      <vt:lpstr>تو درون پرده، خَلقی به تو مبتلا، ندانم به چه شیوه می بری دل، تو که رخ نمی نمایی </vt:lpstr>
      <vt:lpstr>چادرش دست نوازش به سر  دشت کشید دشت هم از نفس چادر او گل می چید </vt:lpstr>
      <vt:lpstr>استان  گیلان، رشت، تقاطع غیر همسطح نیایش، نبش خیابان نامجو ساختمان جهاددانشگاهی استان گیلان، امور قرآنی  تلفن: 33362461-013 </vt:lpstr>
    </vt:vector>
  </TitlesOfParts>
  <Company>Novin Pendar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</dc:creator>
  <cp:lastModifiedBy>NP</cp:lastModifiedBy>
  <cp:revision>86</cp:revision>
  <cp:lastPrinted>2022-07-24T04:40:22Z</cp:lastPrinted>
  <dcterms:created xsi:type="dcterms:W3CDTF">2022-07-19T05:00:33Z</dcterms:created>
  <dcterms:modified xsi:type="dcterms:W3CDTF">2022-07-25T03:23:55Z</dcterms:modified>
</cp:coreProperties>
</file>